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28"/>
  </p:notesMasterIdLst>
  <p:handoutMasterIdLst>
    <p:handoutMasterId r:id="rId29"/>
  </p:handoutMasterIdLst>
  <p:sldIdLst>
    <p:sldId id="295" r:id="rId5"/>
    <p:sldId id="296" r:id="rId6"/>
    <p:sldId id="282" r:id="rId7"/>
    <p:sldId id="297" r:id="rId8"/>
    <p:sldId id="285" r:id="rId9"/>
    <p:sldId id="304" r:id="rId10"/>
    <p:sldId id="286" r:id="rId11"/>
    <p:sldId id="307" r:id="rId12"/>
    <p:sldId id="299" r:id="rId13"/>
    <p:sldId id="312" r:id="rId14"/>
    <p:sldId id="309" r:id="rId15"/>
    <p:sldId id="311" r:id="rId16"/>
    <p:sldId id="310" r:id="rId17"/>
    <p:sldId id="305" r:id="rId18"/>
    <p:sldId id="306" r:id="rId19"/>
    <p:sldId id="314" r:id="rId20"/>
    <p:sldId id="298" r:id="rId21"/>
    <p:sldId id="294" r:id="rId22"/>
    <p:sldId id="313" r:id="rId23"/>
    <p:sldId id="300" r:id="rId24"/>
    <p:sldId id="303" r:id="rId25"/>
    <p:sldId id="260" r:id="rId26"/>
    <p:sldId id="26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293" autoAdjust="0"/>
  </p:normalViewPr>
  <p:slideViewPr>
    <p:cSldViewPr snapToGrid="0">
      <p:cViewPr varScale="1">
        <p:scale>
          <a:sx n="75" d="100"/>
          <a:sy n="75" d="100"/>
        </p:scale>
        <p:origin x="974" y="58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1.sv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image" Target="../media/image23.svg"/><Relationship Id="rId9" Type="http://schemas.openxmlformats.org/officeDocument/2006/relationships/image" Target="../media/image28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1.sv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image" Target="../media/image23.svg"/><Relationship Id="rId9" Type="http://schemas.openxmlformats.org/officeDocument/2006/relationships/image" Target="../media/image2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8D7C0C-38C5-4A21-82DA-D2983DEC3E5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E2D453ED-E1A7-4FDD-81E2-1DCFDD2CCFF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 dirty="0"/>
            <a:t>Data Quality and Preprocessing:</a:t>
          </a:r>
          <a:r>
            <a:rPr lang="en-US" dirty="0"/>
            <a:t> The importance of clean and well-prepared data for accurate model predictions.</a:t>
          </a:r>
        </a:p>
      </dgm:t>
    </dgm:pt>
    <dgm:pt modelId="{D538FE7A-EB64-47B3-8606-3702684696E8}" type="parTrans" cxnId="{299AD080-FF30-4532-AC11-88179127C7B7}">
      <dgm:prSet/>
      <dgm:spPr/>
      <dgm:t>
        <a:bodyPr/>
        <a:lstStyle/>
        <a:p>
          <a:endParaRPr lang="en-US"/>
        </a:p>
      </dgm:t>
    </dgm:pt>
    <dgm:pt modelId="{D42F423A-34AC-409C-8F41-F32143922B8A}" type="sibTrans" cxnId="{299AD080-FF30-4532-AC11-88179127C7B7}">
      <dgm:prSet/>
      <dgm:spPr/>
      <dgm:t>
        <a:bodyPr/>
        <a:lstStyle/>
        <a:p>
          <a:endParaRPr lang="en-US"/>
        </a:p>
      </dgm:t>
    </dgm:pt>
    <dgm:pt modelId="{D9484BB7-921C-488A-87D3-14E1506591B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Feature Engineering:</a:t>
          </a:r>
          <a:r>
            <a:rPr lang="en-US"/>
            <a:t> The impact of feature engineering techniques</a:t>
          </a:r>
        </a:p>
      </dgm:t>
    </dgm:pt>
    <dgm:pt modelId="{7164C489-9DE2-4942-84DC-FCB64BEBAF2F}" type="parTrans" cxnId="{85E6545F-8E19-45C7-9A67-CCA7D6628AD2}">
      <dgm:prSet/>
      <dgm:spPr/>
      <dgm:t>
        <a:bodyPr/>
        <a:lstStyle/>
        <a:p>
          <a:endParaRPr lang="en-US"/>
        </a:p>
      </dgm:t>
    </dgm:pt>
    <dgm:pt modelId="{E9E8E618-AE6F-4624-A13F-263519FDFCAC}" type="sibTrans" cxnId="{85E6545F-8E19-45C7-9A67-CCA7D6628AD2}">
      <dgm:prSet/>
      <dgm:spPr/>
      <dgm:t>
        <a:bodyPr/>
        <a:lstStyle/>
        <a:p>
          <a:endParaRPr lang="en-US"/>
        </a:p>
      </dgm:t>
    </dgm:pt>
    <dgm:pt modelId="{44683CAF-4AAC-48AC-8631-60A838DB9C3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Model Selection and Training:</a:t>
          </a:r>
          <a:r>
            <a:rPr lang="en-US"/>
            <a:t> Experience with various machine learning algorithms.</a:t>
          </a:r>
        </a:p>
      </dgm:t>
    </dgm:pt>
    <dgm:pt modelId="{20C6F53E-983C-4101-9F00-AC04A981C3C5}" type="parTrans" cxnId="{664AB672-6EF8-412F-B9F4-455B94AA323C}">
      <dgm:prSet/>
      <dgm:spPr/>
      <dgm:t>
        <a:bodyPr/>
        <a:lstStyle/>
        <a:p>
          <a:endParaRPr lang="en-US"/>
        </a:p>
      </dgm:t>
    </dgm:pt>
    <dgm:pt modelId="{A83662CC-8C95-48A8-A9FA-DF3DB8386997}" type="sibTrans" cxnId="{664AB672-6EF8-412F-B9F4-455B94AA323C}">
      <dgm:prSet/>
      <dgm:spPr/>
      <dgm:t>
        <a:bodyPr/>
        <a:lstStyle/>
        <a:p>
          <a:endParaRPr lang="en-US"/>
        </a:p>
      </dgm:t>
    </dgm:pt>
    <dgm:pt modelId="{DA634524-4580-4F6C-929A-B4A08064A11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Model Evaluation:</a:t>
          </a:r>
          <a:r>
            <a:rPr lang="en-US"/>
            <a:t> The importance of using appropriate evaluation metrics to assess model accuracy and reliability.</a:t>
          </a:r>
        </a:p>
      </dgm:t>
    </dgm:pt>
    <dgm:pt modelId="{4F2864A5-E020-405F-933A-2404DF32A407}" type="parTrans" cxnId="{DC00A223-2461-4B50-926B-6E7D98050E48}">
      <dgm:prSet/>
      <dgm:spPr/>
      <dgm:t>
        <a:bodyPr/>
        <a:lstStyle/>
        <a:p>
          <a:endParaRPr lang="en-US"/>
        </a:p>
      </dgm:t>
    </dgm:pt>
    <dgm:pt modelId="{EA2F518A-46DE-45FA-8FAB-FAC2B2141611}" type="sibTrans" cxnId="{DC00A223-2461-4B50-926B-6E7D98050E48}">
      <dgm:prSet/>
      <dgm:spPr/>
      <dgm:t>
        <a:bodyPr/>
        <a:lstStyle/>
        <a:p>
          <a:endParaRPr lang="en-US"/>
        </a:p>
      </dgm:t>
    </dgm:pt>
    <dgm:pt modelId="{0926B0E9-5E42-411F-9512-2ABEB5EB213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CONSIDERING ALL THE PERFORMANCE METRICS FOR TRAIN AND TEST DATA WE CHOOSE TO USE THE </a:t>
          </a:r>
          <a:r>
            <a:rPr lang="en-US" b="1" dirty="0"/>
            <a:t>RANDOM FOREST REGRESSION MODEL. </a:t>
          </a:r>
        </a:p>
      </dgm:t>
    </dgm:pt>
    <dgm:pt modelId="{B4D5B42A-0F28-4D4E-ACE2-9450167B8ADC}" type="parTrans" cxnId="{CE04DBF6-7642-4570-9161-8F1AA07F8A5F}">
      <dgm:prSet/>
      <dgm:spPr/>
      <dgm:t>
        <a:bodyPr/>
        <a:lstStyle/>
        <a:p>
          <a:endParaRPr lang="en-US"/>
        </a:p>
      </dgm:t>
    </dgm:pt>
    <dgm:pt modelId="{5DF48557-4943-4BF0-8C86-9D26F60F8F00}" type="sibTrans" cxnId="{CE04DBF6-7642-4570-9161-8F1AA07F8A5F}">
      <dgm:prSet/>
      <dgm:spPr/>
      <dgm:t>
        <a:bodyPr/>
        <a:lstStyle/>
        <a:p>
          <a:endParaRPr lang="en-US"/>
        </a:p>
      </dgm:t>
    </dgm:pt>
    <dgm:pt modelId="{6708041C-14DA-42EB-B735-9678AB745D6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Model Deployment:</a:t>
          </a:r>
          <a:r>
            <a:rPr lang="en-US"/>
            <a:t> Skills in using tools like Streamlit to create user-friendly web applications</a:t>
          </a:r>
        </a:p>
      </dgm:t>
    </dgm:pt>
    <dgm:pt modelId="{95871AB1-FFA2-49BC-B95E-1532D3E192B4}" type="parTrans" cxnId="{637FB812-36B4-4596-9E77-9481013B4FBF}">
      <dgm:prSet/>
      <dgm:spPr/>
      <dgm:t>
        <a:bodyPr/>
        <a:lstStyle/>
        <a:p>
          <a:endParaRPr lang="en-US"/>
        </a:p>
      </dgm:t>
    </dgm:pt>
    <dgm:pt modelId="{A7A0AC00-B056-4FF5-93AD-27E18B185890}" type="sibTrans" cxnId="{637FB812-36B4-4596-9E77-9481013B4FBF}">
      <dgm:prSet/>
      <dgm:spPr/>
      <dgm:t>
        <a:bodyPr/>
        <a:lstStyle/>
        <a:p>
          <a:endParaRPr lang="en-US"/>
        </a:p>
      </dgm:t>
    </dgm:pt>
    <dgm:pt modelId="{EDD0727A-2E6D-4FE5-A5F4-F674083AE0D8}" type="pres">
      <dgm:prSet presAssocID="{7B8D7C0C-38C5-4A21-82DA-D2983DEC3E58}" presName="root" presStyleCnt="0">
        <dgm:presLayoutVars>
          <dgm:dir/>
          <dgm:resizeHandles val="exact"/>
        </dgm:presLayoutVars>
      </dgm:prSet>
      <dgm:spPr/>
    </dgm:pt>
    <dgm:pt modelId="{2A485A7C-F35A-4989-BB9D-E289B0DCADBB}" type="pres">
      <dgm:prSet presAssocID="{E2D453ED-E1A7-4FDD-81E2-1DCFDD2CCFF5}" presName="compNode" presStyleCnt="0"/>
      <dgm:spPr/>
    </dgm:pt>
    <dgm:pt modelId="{EF269CC8-03C7-4B71-9ACB-1D527E7F63BC}" type="pres">
      <dgm:prSet presAssocID="{E2D453ED-E1A7-4FDD-81E2-1DCFDD2CCFF5}" presName="iconBgRect" presStyleLbl="bgShp" presStyleIdx="0" presStyleCnt="6"/>
      <dgm:spPr/>
    </dgm:pt>
    <dgm:pt modelId="{C2DCF084-C1AC-4EB6-BDEF-BA4ADFA58E73}" type="pres">
      <dgm:prSet presAssocID="{E2D453ED-E1A7-4FDD-81E2-1DCFDD2CCFF5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A9CF75E0-A2B5-49AD-ABB5-812C3B89792F}" type="pres">
      <dgm:prSet presAssocID="{E2D453ED-E1A7-4FDD-81E2-1DCFDD2CCFF5}" presName="spaceRect" presStyleCnt="0"/>
      <dgm:spPr/>
    </dgm:pt>
    <dgm:pt modelId="{E3EB0661-AB27-4DD1-9A54-348F735B0029}" type="pres">
      <dgm:prSet presAssocID="{E2D453ED-E1A7-4FDD-81E2-1DCFDD2CCFF5}" presName="textRect" presStyleLbl="revTx" presStyleIdx="0" presStyleCnt="6">
        <dgm:presLayoutVars>
          <dgm:chMax val="1"/>
          <dgm:chPref val="1"/>
        </dgm:presLayoutVars>
      </dgm:prSet>
      <dgm:spPr/>
    </dgm:pt>
    <dgm:pt modelId="{A9F6488A-7601-42CD-8C9F-3A27DC9A28AB}" type="pres">
      <dgm:prSet presAssocID="{D42F423A-34AC-409C-8F41-F32143922B8A}" presName="sibTrans" presStyleCnt="0"/>
      <dgm:spPr/>
    </dgm:pt>
    <dgm:pt modelId="{0FADFC1D-9B2D-4BEF-9B74-74A7412589DF}" type="pres">
      <dgm:prSet presAssocID="{D9484BB7-921C-488A-87D3-14E1506591B2}" presName="compNode" presStyleCnt="0"/>
      <dgm:spPr/>
    </dgm:pt>
    <dgm:pt modelId="{BDBAE58A-E74B-428E-93B5-E1EDBC51069B}" type="pres">
      <dgm:prSet presAssocID="{D9484BB7-921C-488A-87D3-14E1506591B2}" presName="iconBgRect" presStyleLbl="bgShp" presStyleIdx="1" presStyleCnt="6"/>
      <dgm:spPr/>
    </dgm:pt>
    <dgm:pt modelId="{7AECBAB1-67E1-4DEA-9318-5ACF21898E0A}" type="pres">
      <dgm:prSet presAssocID="{D9484BB7-921C-488A-87D3-14E1506591B2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04D4D2BD-DF37-4048-A9FA-178274E61E7A}" type="pres">
      <dgm:prSet presAssocID="{D9484BB7-921C-488A-87D3-14E1506591B2}" presName="spaceRect" presStyleCnt="0"/>
      <dgm:spPr/>
    </dgm:pt>
    <dgm:pt modelId="{09BBD4EE-3620-4CEE-822F-656F30B5D8A2}" type="pres">
      <dgm:prSet presAssocID="{D9484BB7-921C-488A-87D3-14E1506591B2}" presName="textRect" presStyleLbl="revTx" presStyleIdx="1" presStyleCnt="6">
        <dgm:presLayoutVars>
          <dgm:chMax val="1"/>
          <dgm:chPref val="1"/>
        </dgm:presLayoutVars>
      </dgm:prSet>
      <dgm:spPr/>
    </dgm:pt>
    <dgm:pt modelId="{1D5C7C8E-63CB-42C4-B475-E6BDDD7DB433}" type="pres">
      <dgm:prSet presAssocID="{E9E8E618-AE6F-4624-A13F-263519FDFCAC}" presName="sibTrans" presStyleCnt="0"/>
      <dgm:spPr/>
    </dgm:pt>
    <dgm:pt modelId="{5C4F8A2A-2FA3-414D-84D9-130F4D16850D}" type="pres">
      <dgm:prSet presAssocID="{44683CAF-4AAC-48AC-8631-60A838DB9C34}" presName="compNode" presStyleCnt="0"/>
      <dgm:spPr/>
    </dgm:pt>
    <dgm:pt modelId="{324BAF8B-1D4C-480B-B1CE-2A64ABFF4C47}" type="pres">
      <dgm:prSet presAssocID="{44683CAF-4AAC-48AC-8631-60A838DB9C34}" presName="iconBgRect" presStyleLbl="bgShp" presStyleIdx="2" presStyleCnt="6"/>
      <dgm:spPr/>
    </dgm:pt>
    <dgm:pt modelId="{5F445CB5-78C9-4E5F-9075-A51DD3657E18}" type="pres">
      <dgm:prSet presAssocID="{44683CAF-4AAC-48AC-8631-60A838DB9C34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05EC57ED-FCD2-420C-A229-061378B208EA}" type="pres">
      <dgm:prSet presAssocID="{44683CAF-4AAC-48AC-8631-60A838DB9C34}" presName="spaceRect" presStyleCnt="0"/>
      <dgm:spPr/>
    </dgm:pt>
    <dgm:pt modelId="{BCE2E2AB-DB28-45E1-B54E-A97FB96D8D20}" type="pres">
      <dgm:prSet presAssocID="{44683CAF-4AAC-48AC-8631-60A838DB9C34}" presName="textRect" presStyleLbl="revTx" presStyleIdx="2" presStyleCnt="6">
        <dgm:presLayoutVars>
          <dgm:chMax val="1"/>
          <dgm:chPref val="1"/>
        </dgm:presLayoutVars>
      </dgm:prSet>
      <dgm:spPr/>
    </dgm:pt>
    <dgm:pt modelId="{6B950BB9-166D-48E6-80BC-314A93322960}" type="pres">
      <dgm:prSet presAssocID="{A83662CC-8C95-48A8-A9FA-DF3DB8386997}" presName="sibTrans" presStyleCnt="0"/>
      <dgm:spPr/>
    </dgm:pt>
    <dgm:pt modelId="{CB9903DB-E7B8-4034-A08E-4966790C3C3A}" type="pres">
      <dgm:prSet presAssocID="{DA634524-4580-4F6C-929A-B4A08064A118}" presName="compNode" presStyleCnt="0"/>
      <dgm:spPr/>
    </dgm:pt>
    <dgm:pt modelId="{AD01EF8A-8CC9-4CB6-B26F-0BBBE99755D6}" type="pres">
      <dgm:prSet presAssocID="{DA634524-4580-4F6C-929A-B4A08064A118}" presName="iconBgRect" presStyleLbl="bgShp" presStyleIdx="3" presStyleCnt="6"/>
      <dgm:spPr/>
    </dgm:pt>
    <dgm:pt modelId="{4478FBBF-359F-40DC-984A-C8A6593D1CFE}" type="pres">
      <dgm:prSet presAssocID="{DA634524-4580-4F6C-929A-B4A08064A118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35969214-B80E-4DA9-BD74-F22C1AB32473}" type="pres">
      <dgm:prSet presAssocID="{DA634524-4580-4F6C-929A-B4A08064A118}" presName="spaceRect" presStyleCnt="0"/>
      <dgm:spPr/>
    </dgm:pt>
    <dgm:pt modelId="{F8882EA6-61F1-4754-9FBD-00B9715520AD}" type="pres">
      <dgm:prSet presAssocID="{DA634524-4580-4F6C-929A-B4A08064A118}" presName="textRect" presStyleLbl="revTx" presStyleIdx="3" presStyleCnt="6">
        <dgm:presLayoutVars>
          <dgm:chMax val="1"/>
          <dgm:chPref val="1"/>
        </dgm:presLayoutVars>
      </dgm:prSet>
      <dgm:spPr/>
    </dgm:pt>
    <dgm:pt modelId="{20F2DE13-4FA1-4E33-8322-D148BC2C669F}" type="pres">
      <dgm:prSet presAssocID="{EA2F518A-46DE-45FA-8FAB-FAC2B2141611}" presName="sibTrans" presStyleCnt="0"/>
      <dgm:spPr/>
    </dgm:pt>
    <dgm:pt modelId="{7AB868A4-1C7E-46AC-97C3-BD9EF40B7A97}" type="pres">
      <dgm:prSet presAssocID="{0926B0E9-5E42-411F-9512-2ABEB5EB213D}" presName="compNode" presStyleCnt="0"/>
      <dgm:spPr/>
    </dgm:pt>
    <dgm:pt modelId="{04C831A6-A35E-45B6-9B9C-75A09D70789C}" type="pres">
      <dgm:prSet presAssocID="{0926B0E9-5E42-411F-9512-2ABEB5EB213D}" presName="iconBgRect" presStyleLbl="bgShp" presStyleIdx="4" presStyleCnt="6"/>
      <dgm:spPr/>
    </dgm:pt>
    <dgm:pt modelId="{3A57C7F7-4A30-487B-AAD1-D6F408E1D611}" type="pres">
      <dgm:prSet presAssocID="{0926B0E9-5E42-411F-9512-2ABEB5EB213D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A430736D-6608-47D2-896A-A132F13A1157}" type="pres">
      <dgm:prSet presAssocID="{0926B0E9-5E42-411F-9512-2ABEB5EB213D}" presName="spaceRect" presStyleCnt="0"/>
      <dgm:spPr/>
    </dgm:pt>
    <dgm:pt modelId="{247C2957-A099-432A-991D-2250C287891E}" type="pres">
      <dgm:prSet presAssocID="{0926B0E9-5E42-411F-9512-2ABEB5EB213D}" presName="textRect" presStyleLbl="revTx" presStyleIdx="4" presStyleCnt="6">
        <dgm:presLayoutVars>
          <dgm:chMax val="1"/>
          <dgm:chPref val="1"/>
        </dgm:presLayoutVars>
      </dgm:prSet>
      <dgm:spPr/>
    </dgm:pt>
    <dgm:pt modelId="{099E9638-5DD1-49B0-A8D3-E24E77B9BF34}" type="pres">
      <dgm:prSet presAssocID="{5DF48557-4943-4BF0-8C86-9D26F60F8F00}" presName="sibTrans" presStyleCnt="0"/>
      <dgm:spPr/>
    </dgm:pt>
    <dgm:pt modelId="{336ECAAD-5BA8-4787-B5A8-0A705B02522C}" type="pres">
      <dgm:prSet presAssocID="{6708041C-14DA-42EB-B735-9678AB745D6E}" presName="compNode" presStyleCnt="0"/>
      <dgm:spPr/>
    </dgm:pt>
    <dgm:pt modelId="{2EE8BD0D-213E-4997-A599-7D93EB25F8D6}" type="pres">
      <dgm:prSet presAssocID="{6708041C-14DA-42EB-B735-9678AB745D6E}" presName="iconBgRect" presStyleLbl="bgShp" presStyleIdx="5" presStyleCnt="6"/>
      <dgm:spPr/>
    </dgm:pt>
    <dgm:pt modelId="{1A27C999-6F74-4545-B972-62B410E971F4}" type="pres">
      <dgm:prSet presAssocID="{6708041C-14DA-42EB-B735-9678AB745D6E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997EF7B8-B585-4719-9B17-958D19E266BD}" type="pres">
      <dgm:prSet presAssocID="{6708041C-14DA-42EB-B735-9678AB745D6E}" presName="spaceRect" presStyleCnt="0"/>
      <dgm:spPr/>
    </dgm:pt>
    <dgm:pt modelId="{5AD319FB-E18F-4581-A7FE-71A7E5D2B22E}" type="pres">
      <dgm:prSet presAssocID="{6708041C-14DA-42EB-B735-9678AB745D6E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637FB812-36B4-4596-9E77-9481013B4FBF}" srcId="{7B8D7C0C-38C5-4A21-82DA-D2983DEC3E58}" destId="{6708041C-14DA-42EB-B735-9678AB745D6E}" srcOrd="5" destOrd="0" parTransId="{95871AB1-FFA2-49BC-B95E-1532D3E192B4}" sibTransId="{A7A0AC00-B056-4FF5-93AD-27E18B185890}"/>
    <dgm:cxn modelId="{DC00A223-2461-4B50-926B-6E7D98050E48}" srcId="{7B8D7C0C-38C5-4A21-82DA-D2983DEC3E58}" destId="{DA634524-4580-4F6C-929A-B4A08064A118}" srcOrd="3" destOrd="0" parTransId="{4F2864A5-E020-405F-933A-2404DF32A407}" sibTransId="{EA2F518A-46DE-45FA-8FAB-FAC2B2141611}"/>
    <dgm:cxn modelId="{85E6545F-8E19-45C7-9A67-CCA7D6628AD2}" srcId="{7B8D7C0C-38C5-4A21-82DA-D2983DEC3E58}" destId="{D9484BB7-921C-488A-87D3-14E1506591B2}" srcOrd="1" destOrd="0" parTransId="{7164C489-9DE2-4942-84DC-FCB64BEBAF2F}" sibTransId="{E9E8E618-AE6F-4624-A13F-263519FDFCAC}"/>
    <dgm:cxn modelId="{7696E743-D681-4D46-BB89-DF7926270973}" type="presOf" srcId="{6708041C-14DA-42EB-B735-9678AB745D6E}" destId="{5AD319FB-E18F-4581-A7FE-71A7E5D2B22E}" srcOrd="0" destOrd="0" presId="urn:microsoft.com/office/officeart/2018/5/layout/IconCircleLabelList"/>
    <dgm:cxn modelId="{121EAA64-2CA0-4547-B002-44A4BAB6A618}" type="presOf" srcId="{0926B0E9-5E42-411F-9512-2ABEB5EB213D}" destId="{247C2957-A099-432A-991D-2250C287891E}" srcOrd="0" destOrd="0" presId="urn:microsoft.com/office/officeart/2018/5/layout/IconCircleLabelList"/>
    <dgm:cxn modelId="{34C4F871-E219-4359-983B-C05D933DB1B5}" type="presOf" srcId="{DA634524-4580-4F6C-929A-B4A08064A118}" destId="{F8882EA6-61F1-4754-9FBD-00B9715520AD}" srcOrd="0" destOrd="0" presId="urn:microsoft.com/office/officeart/2018/5/layout/IconCircleLabelList"/>
    <dgm:cxn modelId="{664AB672-6EF8-412F-B9F4-455B94AA323C}" srcId="{7B8D7C0C-38C5-4A21-82DA-D2983DEC3E58}" destId="{44683CAF-4AAC-48AC-8631-60A838DB9C34}" srcOrd="2" destOrd="0" parTransId="{20C6F53E-983C-4101-9F00-AC04A981C3C5}" sibTransId="{A83662CC-8C95-48A8-A9FA-DF3DB8386997}"/>
    <dgm:cxn modelId="{269BDE7B-86A0-4B19-B876-31F00FD996AC}" type="presOf" srcId="{E2D453ED-E1A7-4FDD-81E2-1DCFDD2CCFF5}" destId="{E3EB0661-AB27-4DD1-9A54-348F735B0029}" srcOrd="0" destOrd="0" presId="urn:microsoft.com/office/officeart/2018/5/layout/IconCircleLabelList"/>
    <dgm:cxn modelId="{299AD080-FF30-4532-AC11-88179127C7B7}" srcId="{7B8D7C0C-38C5-4A21-82DA-D2983DEC3E58}" destId="{E2D453ED-E1A7-4FDD-81E2-1DCFDD2CCFF5}" srcOrd="0" destOrd="0" parTransId="{D538FE7A-EB64-47B3-8606-3702684696E8}" sibTransId="{D42F423A-34AC-409C-8F41-F32143922B8A}"/>
    <dgm:cxn modelId="{B8FC3ABD-1175-41C7-8D7D-7AD6D7512514}" type="presOf" srcId="{D9484BB7-921C-488A-87D3-14E1506591B2}" destId="{09BBD4EE-3620-4CEE-822F-656F30B5D8A2}" srcOrd="0" destOrd="0" presId="urn:microsoft.com/office/officeart/2018/5/layout/IconCircleLabelList"/>
    <dgm:cxn modelId="{AB9666CE-974E-4319-9781-4092D54C4EB7}" type="presOf" srcId="{44683CAF-4AAC-48AC-8631-60A838DB9C34}" destId="{BCE2E2AB-DB28-45E1-B54E-A97FB96D8D20}" srcOrd="0" destOrd="0" presId="urn:microsoft.com/office/officeart/2018/5/layout/IconCircleLabelList"/>
    <dgm:cxn modelId="{246ABDCE-33AA-4EEC-B93C-386DA195B13B}" type="presOf" srcId="{7B8D7C0C-38C5-4A21-82DA-D2983DEC3E58}" destId="{EDD0727A-2E6D-4FE5-A5F4-F674083AE0D8}" srcOrd="0" destOrd="0" presId="urn:microsoft.com/office/officeart/2018/5/layout/IconCircleLabelList"/>
    <dgm:cxn modelId="{CE04DBF6-7642-4570-9161-8F1AA07F8A5F}" srcId="{7B8D7C0C-38C5-4A21-82DA-D2983DEC3E58}" destId="{0926B0E9-5E42-411F-9512-2ABEB5EB213D}" srcOrd="4" destOrd="0" parTransId="{B4D5B42A-0F28-4D4E-ACE2-9450167B8ADC}" sibTransId="{5DF48557-4943-4BF0-8C86-9D26F60F8F00}"/>
    <dgm:cxn modelId="{4CBF2C7C-14F7-4EDC-A19C-78AAB3BFE9C4}" type="presParOf" srcId="{EDD0727A-2E6D-4FE5-A5F4-F674083AE0D8}" destId="{2A485A7C-F35A-4989-BB9D-E289B0DCADBB}" srcOrd="0" destOrd="0" presId="urn:microsoft.com/office/officeart/2018/5/layout/IconCircleLabelList"/>
    <dgm:cxn modelId="{45A7AFC5-A4A2-4231-A3A2-D612C582D21D}" type="presParOf" srcId="{2A485A7C-F35A-4989-BB9D-E289B0DCADBB}" destId="{EF269CC8-03C7-4B71-9ACB-1D527E7F63BC}" srcOrd="0" destOrd="0" presId="urn:microsoft.com/office/officeart/2018/5/layout/IconCircleLabelList"/>
    <dgm:cxn modelId="{BF30DB45-061C-470F-8875-4AEC17E6CBD2}" type="presParOf" srcId="{2A485A7C-F35A-4989-BB9D-E289B0DCADBB}" destId="{C2DCF084-C1AC-4EB6-BDEF-BA4ADFA58E73}" srcOrd="1" destOrd="0" presId="urn:microsoft.com/office/officeart/2018/5/layout/IconCircleLabelList"/>
    <dgm:cxn modelId="{52F84CAE-1644-4E24-B639-B5B4705970C6}" type="presParOf" srcId="{2A485A7C-F35A-4989-BB9D-E289B0DCADBB}" destId="{A9CF75E0-A2B5-49AD-ABB5-812C3B89792F}" srcOrd="2" destOrd="0" presId="urn:microsoft.com/office/officeart/2018/5/layout/IconCircleLabelList"/>
    <dgm:cxn modelId="{EB013133-4DA6-481F-AE0F-FFFB5217C8A2}" type="presParOf" srcId="{2A485A7C-F35A-4989-BB9D-E289B0DCADBB}" destId="{E3EB0661-AB27-4DD1-9A54-348F735B0029}" srcOrd="3" destOrd="0" presId="urn:microsoft.com/office/officeart/2018/5/layout/IconCircleLabelList"/>
    <dgm:cxn modelId="{9E988E0D-1EF7-4BD8-82B1-E50EB68CBB89}" type="presParOf" srcId="{EDD0727A-2E6D-4FE5-A5F4-F674083AE0D8}" destId="{A9F6488A-7601-42CD-8C9F-3A27DC9A28AB}" srcOrd="1" destOrd="0" presId="urn:microsoft.com/office/officeart/2018/5/layout/IconCircleLabelList"/>
    <dgm:cxn modelId="{E79D321B-AD3D-48D8-9027-10B7A2CB2691}" type="presParOf" srcId="{EDD0727A-2E6D-4FE5-A5F4-F674083AE0D8}" destId="{0FADFC1D-9B2D-4BEF-9B74-74A7412589DF}" srcOrd="2" destOrd="0" presId="urn:microsoft.com/office/officeart/2018/5/layout/IconCircleLabelList"/>
    <dgm:cxn modelId="{09C788B4-7523-45AA-B276-E57637C15FD5}" type="presParOf" srcId="{0FADFC1D-9B2D-4BEF-9B74-74A7412589DF}" destId="{BDBAE58A-E74B-428E-93B5-E1EDBC51069B}" srcOrd="0" destOrd="0" presId="urn:microsoft.com/office/officeart/2018/5/layout/IconCircleLabelList"/>
    <dgm:cxn modelId="{FC213DD3-001A-4E69-A7EC-D6B59B6DAC05}" type="presParOf" srcId="{0FADFC1D-9B2D-4BEF-9B74-74A7412589DF}" destId="{7AECBAB1-67E1-4DEA-9318-5ACF21898E0A}" srcOrd="1" destOrd="0" presId="urn:microsoft.com/office/officeart/2018/5/layout/IconCircleLabelList"/>
    <dgm:cxn modelId="{8A37A2DA-C460-444A-830C-09464E474577}" type="presParOf" srcId="{0FADFC1D-9B2D-4BEF-9B74-74A7412589DF}" destId="{04D4D2BD-DF37-4048-A9FA-178274E61E7A}" srcOrd="2" destOrd="0" presId="urn:microsoft.com/office/officeart/2018/5/layout/IconCircleLabelList"/>
    <dgm:cxn modelId="{C4A39929-2C79-4D41-82BA-8F9F9A671331}" type="presParOf" srcId="{0FADFC1D-9B2D-4BEF-9B74-74A7412589DF}" destId="{09BBD4EE-3620-4CEE-822F-656F30B5D8A2}" srcOrd="3" destOrd="0" presId="urn:microsoft.com/office/officeart/2018/5/layout/IconCircleLabelList"/>
    <dgm:cxn modelId="{E8534F4A-4EA5-4F95-8E93-FF0B0F596E24}" type="presParOf" srcId="{EDD0727A-2E6D-4FE5-A5F4-F674083AE0D8}" destId="{1D5C7C8E-63CB-42C4-B475-E6BDDD7DB433}" srcOrd="3" destOrd="0" presId="urn:microsoft.com/office/officeart/2018/5/layout/IconCircleLabelList"/>
    <dgm:cxn modelId="{73DAD8E8-0F8C-4788-9669-23ACB366618D}" type="presParOf" srcId="{EDD0727A-2E6D-4FE5-A5F4-F674083AE0D8}" destId="{5C4F8A2A-2FA3-414D-84D9-130F4D16850D}" srcOrd="4" destOrd="0" presId="urn:microsoft.com/office/officeart/2018/5/layout/IconCircleLabelList"/>
    <dgm:cxn modelId="{5AF82A97-AE7A-4184-87AF-E278865B83DD}" type="presParOf" srcId="{5C4F8A2A-2FA3-414D-84D9-130F4D16850D}" destId="{324BAF8B-1D4C-480B-B1CE-2A64ABFF4C47}" srcOrd="0" destOrd="0" presId="urn:microsoft.com/office/officeart/2018/5/layout/IconCircleLabelList"/>
    <dgm:cxn modelId="{F79B8146-D120-4F18-8314-24365F25F9E9}" type="presParOf" srcId="{5C4F8A2A-2FA3-414D-84D9-130F4D16850D}" destId="{5F445CB5-78C9-4E5F-9075-A51DD3657E18}" srcOrd="1" destOrd="0" presId="urn:microsoft.com/office/officeart/2018/5/layout/IconCircleLabelList"/>
    <dgm:cxn modelId="{75CD3BD2-2D9D-4DD4-957F-7088698455C1}" type="presParOf" srcId="{5C4F8A2A-2FA3-414D-84D9-130F4D16850D}" destId="{05EC57ED-FCD2-420C-A229-061378B208EA}" srcOrd="2" destOrd="0" presId="urn:microsoft.com/office/officeart/2018/5/layout/IconCircleLabelList"/>
    <dgm:cxn modelId="{7883898D-805B-4565-A396-9E85AED07E53}" type="presParOf" srcId="{5C4F8A2A-2FA3-414D-84D9-130F4D16850D}" destId="{BCE2E2AB-DB28-45E1-B54E-A97FB96D8D20}" srcOrd="3" destOrd="0" presId="urn:microsoft.com/office/officeart/2018/5/layout/IconCircleLabelList"/>
    <dgm:cxn modelId="{4E082CFA-EFC7-43F6-B463-9271AE451088}" type="presParOf" srcId="{EDD0727A-2E6D-4FE5-A5F4-F674083AE0D8}" destId="{6B950BB9-166D-48E6-80BC-314A93322960}" srcOrd="5" destOrd="0" presId="urn:microsoft.com/office/officeart/2018/5/layout/IconCircleLabelList"/>
    <dgm:cxn modelId="{1C678E57-7982-4ACA-8011-82BB2BF27DF9}" type="presParOf" srcId="{EDD0727A-2E6D-4FE5-A5F4-F674083AE0D8}" destId="{CB9903DB-E7B8-4034-A08E-4966790C3C3A}" srcOrd="6" destOrd="0" presId="urn:microsoft.com/office/officeart/2018/5/layout/IconCircleLabelList"/>
    <dgm:cxn modelId="{D05E1CF9-DCD3-4461-B4B6-661798AF444F}" type="presParOf" srcId="{CB9903DB-E7B8-4034-A08E-4966790C3C3A}" destId="{AD01EF8A-8CC9-4CB6-B26F-0BBBE99755D6}" srcOrd="0" destOrd="0" presId="urn:microsoft.com/office/officeart/2018/5/layout/IconCircleLabelList"/>
    <dgm:cxn modelId="{21AB3E6F-BC60-4996-9B82-9341A9A81699}" type="presParOf" srcId="{CB9903DB-E7B8-4034-A08E-4966790C3C3A}" destId="{4478FBBF-359F-40DC-984A-C8A6593D1CFE}" srcOrd="1" destOrd="0" presId="urn:microsoft.com/office/officeart/2018/5/layout/IconCircleLabelList"/>
    <dgm:cxn modelId="{1266CE24-F27F-4478-B094-41C02FD75C3C}" type="presParOf" srcId="{CB9903DB-E7B8-4034-A08E-4966790C3C3A}" destId="{35969214-B80E-4DA9-BD74-F22C1AB32473}" srcOrd="2" destOrd="0" presId="urn:microsoft.com/office/officeart/2018/5/layout/IconCircleLabelList"/>
    <dgm:cxn modelId="{EF5CB9B9-8896-4820-B8C9-9344470B390E}" type="presParOf" srcId="{CB9903DB-E7B8-4034-A08E-4966790C3C3A}" destId="{F8882EA6-61F1-4754-9FBD-00B9715520AD}" srcOrd="3" destOrd="0" presId="urn:microsoft.com/office/officeart/2018/5/layout/IconCircleLabelList"/>
    <dgm:cxn modelId="{43040CAE-3627-48EA-B8CC-05F6ACC7E148}" type="presParOf" srcId="{EDD0727A-2E6D-4FE5-A5F4-F674083AE0D8}" destId="{20F2DE13-4FA1-4E33-8322-D148BC2C669F}" srcOrd="7" destOrd="0" presId="urn:microsoft.com/office/officeart/2018/5/layout/IconCircleLabelList"/>
    <dgm:cxn modelId="{B0CB61A0-EF68-4011-B97D-9BE7799F3420}" type="presParOf" srcId="{EDD0727A-2E6D-4FE5-A5F4-F674083AE0D8}" destId="{7AB868A4-1C7E-46AC-97C3-BD9EF40B7A97}" srcOrd="8" destOrd="0" presId="urn:microsoft.com/office/officeart/2018/5/layout/IconCircleLabelList"/>
    <dgm:cxn modelId="{5AA69BFE-441F-49D1-9635-CB4C5B0C2615}" type="presParOf" srcId="{7AB868A4-1C7E-46AC-97C3-BD9EF40B7A97}" destId="{04C831A6-A35E-45B6-9B9C-75A09D70789C}" srcOrd="0" destOrd="0" presId="urn:microsoft.com/office/officeart/2018/5/layout/IconCircleLabelList"/>
    <dgm:cxn modelId="{2CC3C7C7-3D50-4BF8-B1C5-7F84F6E58D7D}" type="presParOf" srcId="{7AB868A4-1C7E-46AC-97C3-BD9EF40B7A97}" destId="{3A57C7F7-4A30-487B-AAD1-D6F408E1D611}" srcOrd="1" destOrd="0" presId="urn:microsoft.com/office/officeart/2018/5/layout/IconCircleLabelList"/>
    <dgm:cxn modelId="{D9E0EC75-2D33-4F28-A51F-FD781630D9BA}" type="presParOf" srcId="{7AB868A4-1C7E-46AC-97C3-BD9EF40B7A97}" destId="{A430736D-6608-47D2-896A-A132F13A1157}" srcOrd="2" destOrd="0" presId="urn:microsoft.com/office/officeart/2018/5/layout/IconCircleLabelList"/>
    <dgm:cxn modelId="{D94DC3AB-5C99-4237-976B-4CB46ED6287B}" type="presParOf" srcId="{7AB868A4-1C7E-46AC-97C3-BD9EF40B7A97}" destId="{247C2957-A099-432A-991D-2250C287891E}" srcOrd="3" destOrd="0" presId="urn:microsoft.com/office/officeart/2018/5/layout/IconCircleLabelList"/>
    <dgm:cxn modelId="{1D2B7788-BB99-478E-8EE6-9D558A7018D4}" type="presParOf" srcId="{EDD0727A-2E6D-4FE5-A5F4-F674083AE0D8}" destId="{099E9638-5DD1-49B0-A8D3-E24E77B9BF34}" srcOrd="9" destOrd="0" presId="urn:microsoft.com/office/officeart/2018/5/layout/IconCircleLabelList"/>
    <dgm:cxn modelId="{3A755655-856A-434A-89FB-44B4EAB872C3}" type="presParOf" srcId="{EDD0727A-2E6D-4FE5-A5F4-F674083AE0D8}" destId="{336ECAAD-5BA8-4787-B5A8-0A705B02522C}" srcOrd="10" destOrd="0" presId="urn:microsoft.com/office/officeart/2018/5/layout/IconCircleLabelList"/>
    <dgm:cxn modelId="{0D790735-0E3E-4275-B7EE-FD3BCEC5C81E}" type="presParOf" srcId="{336ECAAD-5BA8-4787-B5A8-0A705B02522C}" destId="{2EE8BD0D-213E-4997-A599-7D93EB25F8D6}" srcOrd="0" destOrd="0" presId="urn:microsoft.com/office/officeart/2018/5/layout/IconCircleLabelList"/>
    <dgm:cxn modelId="{7E9D6588-3301-4D3C-8194-89D029E20D3F}" type="presParOf" srcId="{336ECAAD-5BA8-4787-B5A8-0A705B02522C}" destId="{1A27C999-6F74-4545-B972-62B410E971F4}" srcOrd="1" destOrd="0" presId="urn:microsoft.com/office/officeart/2018/5/layout/IconCircleLabelList"/>
    <dgm:cxn modelId="{79A7920C-85E0-45AF-9940-3C10811663FB}" type="presParOf" srcId="{336ECAAD-5BA8-4787-B5A8-0A705B02522C}" destId="{997EF7B8-B585-4719-9B17-958D19E266BD}" srcOrd="2" destOrd="0" presId="urn:microsoft.com/office/officeart/2018/5/layout/IconCircleLabelList"/>
    <dgm:cxn modelId="{38B02F31-47BA-4C8B-B28E-F73B4A30AE10}" type="presParOf" srcId="{336ECAAD-5BA8-4787-B5A8-0A705B02522C}" destId="{5AD319FB-E18F-4581-A7FE-71A7E5D2B22E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269CC8-03C7-4B71-9ACB-1D527E7F63BC}">
      <dsp:nvSpPr>
        <dsp:cNvPr id="0" name=""/>
        <dsp:cNvSpPr/>
      </dsp:nvSpPr>
      <dsp:spPr>
        <a:xfrm>
          <a:off x="558692" y="166393"/>
          <a:ext cx="1465692" cy="146569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DCF084-C1AC-4EB6-BDEF-BA4ADFA58E73}">
      <dsp:nvSpPr>
        <dsp:cNvPr id="0" name=""/>
        <dsp:cNvSpPr/>
      </dsp:nvSpPr>
      <dsp:spPr>
        <a:xfrm>
          <a:off x="871053" y="478753"/>
          <a:ext cx="840971" cy="84097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EB0661-AB27-4DD1-9A54-348F735B0029}">
      <dsp:nvSpPr>
        <dsp:cNvPr id="0" name=""/>
        <dsp:cNvSpPr/>
      </dsp:nvSpPr>
      <dsp:spPr>
        <a:xfrm>
          <a:off x="90151" y="2088613"/>
          <a:ext cx="240277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 dirty="0"/>
            <a:t>Data Quality and Preprocessing:</a:t>
          </a:r>
          <a:r>
            <a:rPr lang="en-US" sz="1100" kern="1200" dirty="0"/>
            <a:t> The importance of clean and well-prepared data for accurate model predictions.</a:t>
          </a:r>
        </a:p>
      </dsp:txBody>
      <dsp:txXfrm>
        <a:off x="90151" y="2088613"/>
        <a:ext cx="2402774" cy="720000"/>
      </dsp:txXfrm>
    </dsp:sp>
    <dsp:sp modelId="{BDBAE58A-E74B-428E-93B5-E1EDBC51069B}">
      <dsp:nvSpPr>
        <dsp:cNvPr id="0" name=""/>
        <dsp:cNvSpPr/>
      </dsp:nvSpPr>
      <dsp:spPr>
        <a:xfrm>
          <a:off x="3381953" y="166393"/>
          <a:ext cx="1465692" cy="146569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ECBAB1-67E1-4DEA-9318-5ACF21898E0A}">
      <dsp:nvSpPr>
        <dsp:cNvPr id="0" name=""/>
        <dsp:cNvSpPr/>
      </dsp:nvSpPr>
      <dsp:spPr>
        <a:xfrm>
          <a:off x="3694313" y="478753"/>
          <a:ext cx="840971" cy="84097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BBD4EE-3620-4CEE-822F-656F30B5D8A2}">
      <dsp:nvSpPr>
        <dsp:cNvPr id="0" name=""/>
        <dsp:cNvSpPr/>
      </dsp:nvSpPr>
      <dsp:spPr>
        <a:xfrm>
          <a:off x="2913412" y="2088613"/>
          <a:ext cx="240277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Feature Engineering:</a:t>
          </a:r>
          <a:r>
            <a:rPr lang="en-US" sz="1100" kern="1200"/>
            <a:t> The impact of feature engineering techniques</a:t>
          </a:r>
        </a:p>
      </dsp:txBody>
      <dsp:txXfrm>
        <a:off x="2913412" y="2088613"/>
        <a:ext cx="2402774" cy="720000"/>
      </dsp:txXfrm>
    </dsp:sp>
    <dsp:sp modelId="{324BAF8B-1D4C-480B-B1CE-2A64ABFF4C47}">
      <dsp:nvSpPr>
        <dsp:cNvPr id="0" name=""/>
        <dsp:cNvSpPr/>
      </dsp:nvSpPr>
      <dsp:spPr>
        <a:xfrm>
          <a:off x="6205213" y="166393"/>
          <a:ext cx="1465692" cy="146569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445CB5-78C9-4E5F-9075-A51DD3657E18}">
      <dsp:nvSpPr>
        <dsp:cNvPr id="0" name=""/>
        <dsp:cNvSpPr/>
      </dsp:nvSpPr>
      <dsp:spPr>
        <a:xfrm>
          <a:off x="6517574" y="478753"/>
          <a:ext cx="840971" cy="84097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E2E2AB-DB28-45E1-B54E-A97FB96D8D20}">
      <dsp:nvSpPr>
        <dsp:cNvPr id="0" name=""/>
        <dsp:cNvSpPr/>
      </dsp:nvSpPr>
      <dsp:spPr>
        <a:xfrm>
          <a:off x="5736672" y="2088613"/>
          <a:ext cx="240277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Model Selection and Training:</a:t>
          </a:r>
          <a:r>
            <a:rPr lang="en-US" sz="1100" kern="1200"/>
            <a:t> Experience with various machine learning algorithms.</a:t>
          </a:r>
        </a:p>
      </dsp:txBody>
      <dsp:txXfrm>
        <a:off x="5736672" y="2088613"/>
        <a:ext cx="2402774" cy="720000"/>
      </dsp:txXfrm>
    </dsp:sp>
    <dsp:sp modelId="{AD01EF8A-8CC9-4CB6-B26F-0BBBE99755D6}">
      <dsp:nvSpPr>
        <dsp:cNvPr id="0" name=""/>
        <dsp:cNvSpPr/>
      </dsp:nvSpPr>
      <dsp:spPr>
        <a:xfrm>
          <a:off x="558692" y="3409306"/>
          <a:ext cx="1465692" cy="146569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78FBBF-359F-40DC-984A-C8A6593D1CFE}">
      <dsp:nvSpPr>
        <dsp:cNvPr id="0" name=""/>
        <dsp:cNvSpPr/>
      </dsp:nvSpPr>
      <dsp:spPr>
        <a:xfrm>
          <a:off x="871053" y="3721667"/>
          <a:ext cx="840971" cy="84097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882EA6-61F1-4754-9FBD-00B9715520AD}">
      <dsp:nvSpPr>
        <dsp:cNvPr id="0" name=""/>
        <dsp:cNvSpPr/>
      </dsp:nvSpPr>
      <dsp:spPr>
        <a:xfrm>
          <a:off x="90151" y="5331526"/>
          <a:ext cx="240277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Model Evaluation:</a:t>
          </a:r>
          <a:r>
            <a:rPr lang="en-US" sz="1100" kern="1200"/>
            <a:t> The importance of using appropriate evaluation metrics to assess model accuracy and reliability.</a:t>
          </a:r>
        </a:p>
      </dsp:txBody>
      <dsp:txXfrm>
        <a:off x="90151" y="5331526"/>
        <a:ext cx="2402774" cy="720000"/>
      </dsp:txXfrm>
    </dsp:sp>
    <dsp:sp modelId="{04C831A6-A35E-45B6-9B9C-75A09D70789C}">
      <dsp:nvSpPr>
        <dsp:cNvPr id="0" name=""/>
        <dsp:cNvSpPr/>
      </dsp:nvSpPr>
      <dsp:spPr>
        <a:xfrm>
          <a:off x="3381953" y="3409306"/>
          <a:ext cx="1465692" cy="146569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57C7F7-4A30-487B-AAD1-D6F408E1D611}">
      <dsp:nvSpPr>
        <dsp:cNvPr id="0" name=""/>
        <dsp:cNvSpPr/>
      </dsp:nvSpPr>
      <dsp:spPr>
        <a:xfrm>
          <a:off x="3694313" y="3721667"/>
          <a:ext cx="840971" cy="84097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7C2957-A099-432A-991D-2250C287891E}">
      <dsp:nvSpPr>
        <dsp:cNvPr id="0" name=""/>
        <dsp:cNvSpPr/>
      </dsp:nvSpPr>
      <dsp:spPr>
        <a:xfrm>
          <a:off x="2913412" y="5331526"/>
          <a:ext cx="240277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CONSIDERING ALL THE PERFORMANCE METRICS FOR TRAIN AND TEST DATA WE CHOOSE TO USE THE </a:t>
          </a:r>
          <a:r>
            <a:rPr lang="en-US" sz="1100" b="1" kern="1200" dirty="0"/>
            <a:t>RANDOM FOREST REGRESSION MODEL. </a:t>
          </a:r>
        </a:p>
      </dsp:txBody>
      <dsp:txXfrm>
        <a:off x="2913412" y="5331526"/>
        <a:ext cx="2402774" cy="720000"/>
      </dsp:txXfrm>
    </dsp:sp>
    <dsp:sp modelId="{2EE8BD0D-213E-4997-A599-7D93EB25F8D6}">
      <dsp:nvSpPr>
        <dsp:cNvPr id="0" name=""/>
        <dsp:cNvSpPr/>
      </dsp:nvSpPr>
      <dsp:spPr>
        <a:xfrm>
          <a:off x="6205213" y="3409306"/>
          <a:ext cx="1465692" cy="146569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27C999-6F74-4545-B972-62B410E971F4}">
      <dsp:nvSpPr>
        <dsp:cNvPr id="0" name=""/>
        <dsp:cNvSpPr/>
      </dsp:nvSpPr>
      <dsp:spPr>
        <a:xfrm>
          <a:off x="6517574" y="3721667"/>
          <a:ext cx="840971" cy="84097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D319FB-E18F-4581-A7FE-71A7E5D2B22E}">
      <dsp:nvSpPr>
        <dsp:cNvPr id="0" name=""/>
        <dsp:cNvSpPr/>
      </dsp:nvSpPr>
      <dsp:spPr>
        <a:xfrm>
          <a:off x="5736672" y="5331526"/>
          <a:ext cx="240277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Model Deployment:</a:t>
          </a:r>
          <a:r>
            <a:rPr lang="en-US" sz="1100" kern="1200"/>
            <a:t> Skills in using tools like Streamlit to create user-friendly web applications</a:t>
          </a:r>
        </a:p>
      </dsp:txBody>
      <dsp:txXfrm>
        <a:off x="5736672" y="5331526"/>
        <a:ext cx="2402774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01-Dec-24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01-Dec-24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488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9605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0997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847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3934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5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77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54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211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07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267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382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4297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274320" rIns="822960" bIns="548640" anchor="b" anchorCtr="0"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43681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DBCCDB-B58C-45B3-9E63-49F7B0819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white">
          <a:xfrm>
            <a:off x="0" y="4334005"/>
            <a:ext cx="12192000" cy="252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44128-E256-C1DC-AC6D-2BF10AC41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5212" y="4609578"/>
            <a:ext cx="10058400" cy="1295922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5212" y="5943600"/>
            <a:ext cx="10058400" cy="914400"/>
          </a:xfrm>
        </p:spPr>
        <p:txBody>
          <a:bodyPr lIns="9144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sz="1500" dirty="0">
                <a:solidFill>
                  <a:schemeClr val="bg1"/>
                </a:solidFill>
              </a:rPr>
              <a:t>Click to add 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82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82849"/>
            <a:ext cx="10058399" cy="3956692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8404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>
              <a:spcBef>
                <a:spcPts val="1200"/>
              </a:spcBef>
              <a:spcAft>
                <a:spcPts val="200"/>
              </a:spcAft>
              <a:defRPr sz="2400"/>
            </a:lvl3pPr>
            <a:lvl4pPr>
              <a:spcBef>
                <a:spcPts val="1200"/>
              </a:spcBef>
              <a:spcAft>
                <a:spcPts val="200"/>
              </a:spcAft>
              <a:defRPr sz="2400"/>
            </a:lvl4pPr>
            <a:lvl5pPr>
              <a:spcBef>
                <a:spcPts val="1200"/>
              </a:spcBef>
              <a:spcAft>
                <a:spcPts val="200"/>
              </a:spcAft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39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822960" anchor="b" anchorCtr="0">
            <a:noAutofit/>
          </a:bodyPr>
          <a:lstStyle>
            <a:lvl1pPr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5389" y="4735798"/>
            <a:ext cx="6692313" cy="84584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476752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1" y="2183367"/>
            <a:ext cx="4998720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BEAF6B01-7E55-3A14-DE85-588680B0910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503438" y="2183367"/>
            <a:ext cx="4672294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13635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79" y="286603"/>
            <a:ext cx="9966960" cy="145075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94560"/>
            <a:ext cx="6024003" cy="3754425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 marL="347472" indent="-347472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06640" y="2194560"/>
            <a:ext cx="4067175" cy="3754425"/>
          </a:xfrm>
          <a:solidFill>
            <a:schemeClr val="tx1">
              <a:lumMod val="85000"/>
              <a:lumOff val="15000"/>
            </a:schemeClr>
          </a:solidFill>
        </p:spPr>
        <p:txBody>
          <a:bodyPr lIns="274320" tIns="274320" rIns="274320" bIns="274320">
            <a:normAutofit/>
          </a:bodyPr>
          <a:lstStyle>
            <a:lvl1pPr marL="512064" indent="-512064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1pPr>
            <a:lvl2pPr marL="65836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84124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3pPr>
            <a:lvl4pPr marL="102412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4pPr>
            <a:lvl5pPr marL="120700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11493E3-605E-569A-BC16-ACFDDE98E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097280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303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and 2 Columns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024004" cy="178852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487FB7-F6EE-0454-5FB0-228B2EBCB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30366" y="2166571"/>
            <a:ext cx="60301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E27ABCA-7CD7-B1C6-D787-E3B8959F7FE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9763" y="287338"/>
            <a:ext cx="4067175" cy="2801123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9763" y="3416796"/>
            <a:ext cx="4067175" cy="2801124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31676" y="2258012"/>
            <a:ext cx="6024003" cy="3959908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>
              <a:spcBef>
                <a:spcPts val="1200"/>
              </a:spcBef>
              <a:spcAft>
                <a:spcPts val="200"/>
              </a:spcAft>
              <a:defRPr sz="2000"/>
            </a:lvl2pPr>
            <a:lvl3pPr>
              <a:spcBef>
                <a:spcPts val="1200"/>
              </a:spcBef>
              <a:spcAft>
                <a:spcPts val="200"/>
              </a:spcAft>
              <a:defRPr sz="1600"/>
            </a:lvl3pPr>
            <a:lvl4pPr>
              <a:spcBef>
                <a:spcPts val="1200"/>
              </a:spcBef>
              <a:spcAft>
                <a:spcPts val="200"/>
              </a:spcAft>
              <a:defRPr sz="1600"/>
            </a:lvl4pPr>
            <a:lvl5pPr>
              <a:spcBef>
                <a:spcPts val="1200"/>
              </a:spcBef>
              <a:spcAft>
                <a:spcPts val="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250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Content and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9674" y="286603"/>
            <a:ext cx="9946006" cy="1450757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09675" y="2286000"/>
            <a:ext cx="2391941" cy="324856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7AA6B9BC-99C6-B9CE-63BB-C79284371A4A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40163" y="2286000"/>
            <a:ext cx="7315200" cy="3248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9876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n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DE7C46-EBCB-4558-B868-C6E743BAE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7474" y="640080"/>
            <a:ext cx="7229518" cy="511386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ED5FBCAA-65CF-CE8D-2A57-F07A559D61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5051" y="839520"/>
            <a:ext cx="6546596" cy="1729252"/>
          </a:xfrm>
        </p:spPr>
        <p:txBody>
          <a:bodyPr lIns="18288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AA471100-D8FC-C6A3-1AB4-9E0BBF5AA83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35050" y="2878052"/>
            <a:ext cx="3152775" cy="2557463"/>
          </a:xfrm>
        </p:spPr>
        <p:txBody>
          <a:bodyPr lIns="9144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31FFC008-9C4B-BB79-13EF-E3E28AF0285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428872" y="2878052"/>
            <a:ext cx="3152775" cy="2557463"/>
          </a:xfrm>
        </p:spPr>
        <p:txBody>
          <a:bodyPr lIns="9144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4FE1E40-4668-3A25-AAEB-34B59D71BB2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556170" y="839520"/>
            <a:ext cx="2600779" cy="4915168"/>
          </a:xfrm>
          <a:noFill/>
        </p:spPr>
        <p:txBody>
          <a:bodyPr/>
          <a:lstStyle>
            <a:lvl1pPr marL="457200" indent="-4572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1pPr>
            <a:lvl2pPr marL="54406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2pPr>
            <a:lvl3pPr marL="72694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3pPr>
            <a:lvl4pPr marL="90982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4pPr>
            <a:lvl5pPr marL="109270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592754-9FDD-4637-8931-8898DCEA2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4A9276-3942-47EA-B16C-FEF66FB6F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2128" y="2723126"/>
            <a:ext cx="646743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1839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9674" y="286603"/>
            <a:ext cx="9946006" cy="1450757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able Placeholder 5">
            <a:extLst>
              <a:ext uri="{FF2B5EF4-FFF2-40B4-BE49-F238E27FC236}">
                <a16:creationId xmlns:a16="http://schemas.microsoft.com/office/drawing/2014/main" id="{7AA6B9BC-99C6-B9CE-63BB-C79284371A4A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1209357" y="2313432"/>
            <a:ext cx="9946006" cy="367083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911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  <p:sldLayoutId id="2147483782" r:id="rId18"/>
    <p:sldLayoutId id="2147483783" r:id="rId19"/>
    <p:sldLayoutId id="2147483784" r:id="rId20"/>
    <p:sldLayoutId id="2147483785" r:id="rId21"/>
    <p:sldLayoutId id="2147483786" r:id="rId22"/>
    <p:sldLayoutId id="2147483787" r:id="rId23"/>
    <p:sldLayoutId id="2147483788" r:id="rId2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833446"/>
            <a:ext cx="11297920" cy="1797734"/>
          </a:xfrm>
          <a:solidFill>
            <a:schemeClr val="tx1">
              <a:alpha val="93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 </a:t>
            </a:r>
            <a:r>
              <a:rPr lang="en-US" dirty="0" err="1">
                <a:solidFill>
                  <a:schemeClr val="bg1"/>
                </a:solidFill>
              </a:rPr>
              <a:t>Dheko</a:t>
            </a:r>
            <a:r>
              <a:rPr lang="en-US" dirty="0">
                <a:solidFill>
                  <a:schemeClr val="bg1"/>
                </a:solidFill>
              </a:rPr>
              <a:t> – Used Car Price Prediction</a:t>
            </a:r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E6B6EF-F2B0-E546-C980-B34D5B041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717" y="521208"/>
            <a:ext cx="8337754" cy="581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40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56827C3C-D52F-46CE-A441-3CD6A1A6A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52A8B51-0A89-497B-B882-6658E029A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859F18-A842-DA7E-9A8E-B705023BA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1379830"/>
            <a:ext cx="2879083" cy="4098338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EB1CEFBF-6F09-4052-862B-E219DA157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26882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29BF58-7F7D-D9C8-650B-BA251BE8F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038" y="1686560"/>
            <a:ext cx="3521452" cy="349504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BCB5D417-2A71-445D-B4C7-9E814D633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284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AA0DA31-79F2-2939-9436-2AF939123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6557" y="1686561"/>
            <a:ext cx="3518838" cy="333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539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21C86A-9872-A6C7-8B94-466A9777C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241"/>
            <a:ext cx="12192000" cy="29467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B66CF2-7254-2E79-2433-84E7A7438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32878"/>
            <a:ext cx="12192000" cy="330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10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8D196A-AFD9-C8D0-FC1C-04AB53418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935" y="95633"/>
            <a:ext cx="7036129" cy="666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369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EE2BBA9B-3AC3-C4A2-DBEA-4615F9B1B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455" y="905933"/>
            <a:ext cx="7029093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551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D504D50-FF67-46DE-31E3-FD900FE6C8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8170170"/>
              </p:ext>
            </p:extLst>
          </p:nvPr>
        </p:nvGraphicFramePr>
        <p:xfrm>
          <a:off x="416560" y="314960"/>
          <a:ext cx="11125198" cy="5893286"/>
        </p:xfrm>
        <a:graphic>
          <a:graphicData uri="http://schemas.openxmlformats.org/drawingml/2006/table">
            <a:tbl>
              <a:tblPr/>
              <a:tblGrid>
                <a:gridCol w="794657">
                  <a:extLst>
                    <a:ext uri="{9D8B030D-6E8A-4147-A177-3AD203B41FA5}">
                      <a16:colId xmlns:a16="http://schemas.microsoft.com/office/drawing/2014/main" val="1570923497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3254494991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1122908171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3621604268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3229121383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2485691746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3307739180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279461255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712606477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3278285801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3223419152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1477771342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2249376062"/>
                    </a:ext>
                  </a:extLst>
                </a:gridCol>
                <a:gridCol w="794657">
                  <a:extLst>
                    <a:ext uri="{9D8B030D-6E8A-4147-A177-3AD203B41FA5}">
                      <a16:colId xmlns:a16="http://schemas.microsoft.com/office/drawing/2014/main" val="2171322610"/>
                    </a:ext>
                  </a:extLst>
                </a:gridCol>
              </a:tblGrid>
              <a:tr h="47144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Car_brand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Year_of_manufacture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Kilometers_driven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Number_of_previous_owners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Transmission_type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Fuel_type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Body_type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Price_of_the_used_car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Engine_Displacement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Mileage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Wheelbase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Seats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No of Cylinder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City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2360289"/>
                  </a:ext>
                </a:extLst>
              </a:tr>
              <a:tr h="3166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Maruti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120000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Hatchback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400000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998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23.1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2425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679529"/>
                  </a:ext>
                </a:extLst>
              </a:tr>
              <a:tr h="1688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Ford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32706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SUV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811000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1497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17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2519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4034336"/>
                  </a:ext>
                </a:extLst>
              </a:tr>
              <a:tr h="3166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Tata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11949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Hatchback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585000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1199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23.84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2400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5459665"/>
                  </a:ext>
                </a:extLst>
              </a:tr>
              <a:tr h="1688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Hyundai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17794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Sedan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462000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1197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19.1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2425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8530047"/>
                  </a:ext>
                </a:extLst>
              </a:tr>
              <a:tr h="1688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Maruti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60000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Diesel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SUV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790000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1248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23.65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2600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3135352"/>
                  </a:ext>
                </a:extLst>
              </a:tr>
              <a:tr h="1688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Jeep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2020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Diesel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SUV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1900000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1956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17.1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2636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7230808"/>
                  </a:ext>
                </a:extLst>
              </a:tr>
              <a:tr h="3166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Datsun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2017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37772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Hatchback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345000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1198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20.63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2450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3691082"/>
                  </a:ext>
                </a:extLst>
              </a:tr>
              <a:tr h="1688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Hyundai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2021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Automatic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SUV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1200000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998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18.15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2500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504036"/>
                  </a:ext>
                </a:extLst>
              </a:tr>
              <a:tr h="1688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Maruti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37000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Automatic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Sedan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960000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1462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20.28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2650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7801441"/>
                  </a:ext>
                </a:extLst>
              </a:tr>
              <a:tr h="3166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Tata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2017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11949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Hatchback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585000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1199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23.84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2400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801788"/>
                  </a:ext>
                </a:extLst>
              </a:tr>
              <a:tr h="3166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Maruti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Hatchback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690000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1197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21.4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2520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728705"/>
                  </a:ext>
                </a:extLst>
              </a:tr>
              <a:tr h="3166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Hyundai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24887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Automatic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Hatchback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682000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1197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18.9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2425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6763657"/>
                  </a:ext>
                </a:extLst>
              </a:tr>
              <a:tr h="3166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Honda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23000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Automatic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Hatchback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825000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1199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18.2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2530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9406021"/>
                  </a:ext>
                </a:extLst>
              </a:tr>
              <a:tr h="3166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Tata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48928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Automatic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Hatchback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595000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1199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23.84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2400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7189066"/>
                  </a:ext>
                </a:extLst>
              </a:tr>
              <a:tr h="1688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Mahindra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108862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Diesel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SUV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690000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2179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15.1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2700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7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0270065"/>
                  </a:ext>
                </a:extLst>
              </a:tr>
              <a:tr h="1688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Jeep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80000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Diesel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SUV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1350000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1956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17.1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2636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5103437"/>
                  </a:ext>
                </a:extLst>
              </a:tr>
              <a:tr h="3166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Mercedes-Benz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16000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Automatic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Diesel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SUV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5595000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1950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19.26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2729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4090894"/>
                  </a:ext>
                </a:extLst>
              </a:tr>
              <a:tr h="3166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Hyundai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2014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65376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Diesel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Hatchback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521000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1396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21.27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2525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399784"/>
                  </a:ext>
                </a:extLst>
              </a:tr>
              <a:tr h="1688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Tata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2022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10000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Manual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Petrol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SUV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1005000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1199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17.33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2498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Bangalore</a:t>
                      </a:r>
                    </a:p>
                  </a:txBody>
                  <a:tcPr marL="5131" marR="5131" marT="513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38212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71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8F733C3-5143-A2DA-A42A-C0239DF5E06A}"/>
              </a:ext>
            </a:extLst>
          </p:cNvPr>
          <p:cNvSpPr txBox="1">
            <a:spLocks/>
          </p:cNvSpPr>
          <p:nvPr/>
        </p:nvSpPr>
        <p:spPr>
          <a:xfrm>
            <a:off x="858749" y="963997"/>
            <a:ext cx="3787457" cy="49383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dirty="0"/>
              <a:t>Data Preprocessing – Encoding :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F9711-1D17-DF31-E5B1-92A3D6C94730}"/>
              </a:ext>
            </a:extLst>
          </p:cNvPr>
          <p:cNvSpPr txBox="1">
            <a:spLocks/>
          </p:cNvSpPr>
          <p:nvPr/>
        </p:nvSpPr>
        <p:spPr>
          <a:xfrm>
            <a:off x="5301798" y="963507"/>
            <a:ext cx="5968181" cy="4938851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1700"/>
              <a:t>To effectively prepare the data for model training, the following encoding techniques were used:</a:t>
            </a:r>
          </a:p>
          <a:p>
            <a:pPr>
              <a:lnSpc>
                <a:spcPct val="90000"/>
              </a:lnSpc>
            </a:pPr>
            <a:r>
              <a:rPr lang="en-US" sz="1700" u="sng"/>
              <a:t>One-Hot Encoding</a:t>
            </a:r>
            <a:r>
              <a:rPr lang="en-US" sz="1700"/>
              <a:t>:</a:t>
            </a:r>
          </a:p>
          <a:p>
            <a:pPr>
              <a:lnSpc>
                <a:spcPct val="90000"/>
              </a:lnSpc>
            </a:pPr>
            <a:r>
              <a:rPr lang="en-US" sz="1700"/>
              <a:t>Used for the "Car Brand" column, which consists of categorical data with no inherent order. Each unique brand was converted into a binary feature, creating a new column for each brand.</a:t>
            </a:r>
          </a:p>
          <a:p>
            <a:pPr>
              <a:lnSpc>
                <a:spcPct val="90000"/>
              </a:lnSpc>
            </a:pPr>
            <a:r>
              <a:rPr lang="en-US" sz="1700" u="sng"/>
              <a:t>Ordinal Encoding</a:t>
            </a:r>
            <a:r>
              <a:rPr lang="en-US" sz="1700"/>
              <a:t>:</a:t>
            </a:r>
          </a:p>
          <a:p>
            <a:pPr>
              <a:lnSpc>
                <a:spcPct val="90000"/>
              </a:lnSpc>
            </a:pPr>
            <a:r>
              <a:rPr lang="en-US" sz="1700"/>
              <a:t>Applied to the "Engine Displacement" column, which represents a categorical variable with a natural order. Each unique displacement value was assigned a numerical value based on its rank. </a:t>
            </a:r>
          </a:p>
          <a:p>
            <a:pPr>
              <a:lnSpc>
                <a:spcPct val="90000"/>
              </a:lnSpc>
            </a:pPr>
            <a:r>
              <a:rPr lang="en-US" sz="1700" u="sng"/>
              <a:t>Label Encoding</a:t>
            </a:r>
            <a:r>
              <a:rPr lang="en-US" sz="1700"/>
              <a:t>:</a:t>
            </a:r>
          </a:p>
          <a:p>
            <a:pPr>
              <a:lnSpc>
                <a:spcPct val="90000"/>
              </a:lnSpc>
            </a:pPr>
            <a:r>
              <a:rPr lang="en-US" sz="1700"/>
              <a:t>Utilized for other categorical columns that did not require one-hot encoding or ordinal encoding. Each unique category was assigned a numerical label, simplifying the data for the model.</a:t>
            </a:r>
          </a:p>
          <a:p>
            <a:pPr>
              <a:lnSpc>
                <a:spcPct val="90000"/>
              </a:lnSpc>
            </a:pPr>
            <a:endParaRPr lang="en-US" sz="17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A6EF7DF-5EDB-67A9-A8DA-576335FD27D3}"/>
              </a:ext>
            </a:extLst>
          </p:cNvPr>
          <p:cNvSpPr txBox="1">
            <a:spLocks/>
          </p:cNvSpPr>
          <p:nvPr/>
        </p:nvSpPr>
        <p:spPr>
          <a:xfrm>
            <a:off x="4709159" y="1991360"/>
            <a:ext cx="3322321" cy="391485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373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AD8A-1DD0-5798-279E-723AFBF21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 and Testing: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E50FB-473C-3BEA-8431-B03765A89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u="sng" dirty="0"/>
              <a:t>Model Selection: </a:t>
            </a:r>
          </a:p>
          <a:p>
            <a:r>
              <a:rPr lang="en-US" dirty="0"/>
              <a:t>Experimented with various regression algorithms (Linear Regression, Decision Tree Regression, Random Forest Regression, etc.) to identify the best-performing model.</a:t>
            </a:r>
          </a:p>
          <a:p>
            <a:r>
              <a:rPr lang="en-US" u="sng" dirty="0"/>
              <a:t>Model Training: </a:t>
            </a:r>
          </a:p>
          <a:p>
            <a:r>
              <a:rPr lang="en-US" dirty="0"/>
              <a:t>Trained the selected model on the prepared dataset, optimizing parameters to improve accuracy.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FD42C-9F4E-2D2B-754C-DED3325D89C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u="sng" dirty="0"/>
              <a:t>Baseline Model: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Linear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Lasso and Ridge</a:t>
            </a:r>
          </a:p>
          <a:p>
            <a:r>
              <a:rPr lang="en-US" u="sng" dirty="0"/>
              <a:t>Advanced Models: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Decision Tree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Random Forest Regression</a:t>
            </a:r>
          </a:p>
        </p:txBody>
      </p:sp>
    </p:spTree>
    <p:extLst>
      <p:ext uri="{BB962C8B-B14F-4D97-AF65-F5344CB8AC3E}">
        <p14:creationId xmlns:p14="http://schemas.microsoft.com/office/powerpoint/2010/main" val="42882130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91CDF-C16E-D9FB-0490-6752F3BAC25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94080" y="297499"/>
            <a:ext cx="9791629" cy="718502"/>
          </a:xfrm>
        </p:spPr>
        <p:txBody>
          <a:bodyPr>
            <a:normAutofit fontScale="90000"/>
          </a:bodyPr>
          <a:lstStyle/>
          <a:p>
            <a:r>
              <a:rPr lang="en-US" dirty="0"/>
              <a:t>Model Evaluation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F8E5A-CF7D-4AEA-7B11-1CF53A7298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32756" y="1357312"/>
            <a:ext cx="9967913" cy="4596448"/>
          </a:xfrm>
        </p:spPr>
        <p:txBody>
          <a:bodyPr>
            <a:normAutofit/>
          </a:bodyPr>
          <a:lstStyle/>
          <a:p>
            <a:r>
              <a:rPr lang="en-US" u="sng" dirty="0"/>
              <a:t>Model Evaluation: </a:t>
            </a:r>
          </a:p>
          <a:p>
            <a:r>
              <a:rPr lang="en-US" dirty="0"/>
              <a:t>Assessed the model's performance using metrics like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Mean Squared Error (MSE)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Root Mean Square Error (RMSE)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Mean Absolute Error (MAE)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R-squared Score.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u="sng" dirty="0"/>
              <a:t>Model Comparison: </a:t>
            </a:r>
          </a:p>
          <a:p>
            <a:r>
              <a:rPr lang="en-US" dirty="0"/>
              <a:t>Compared the performance of different models to select the best-performing one.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AC51D8-F9B1-F371-6F02-5BB8666625E2}"/>
              </a:ext>
            </a:extLst>
          </p:cNvPr>
          <p:cNvCxnSpPr/>
          <p:nvPr/>
        </p:nvCxnSpPr>
        <p:spPr>
          <a:xfrm>
            <a:off x="1032756" y="1016001"/>
            <a:ext cx="98790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670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F27C4AC-B594-2EBD-D010-052F45391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173" y="905933"/>
            <a:ext cx="9979657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17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 Cleaning and Preprocessing</a:t>
            </a:r>
          </a:p>
          <a:p>
            <a:r>
              <a:rPr lang="en-US" dirty="0"/>
              <a:t>Exploratory Data Analysis (EDA)</a:t>
            </a:r>
          </a:p>
          <a:p>
            <a:r>
              <a:rPr lang="en-US" dirty="0"/>
              <a:t>Model Training and Testing</a:t>
            </a:r>
          </a:p>
          <a:p>
            <a:r>
              <a:rPr lang="en-US" dirty="0"/>
              <a:t>Model Evaluation</a:t>
            </a:r>
          </a:p>
          <a:p>
            <a:r>
              <a:rPr lang="en-US" dirty="0"/>
              <a:t>Model Deployment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F1126C3-E8A2-3CD0-697D-746CFC432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Deployment in </a:t>
            </a:r>
            <a:r>
              <a:rPr lang="en-US" dirty="0" err="1"/>
              <a:t>Streamlit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581F12-B5F1-AD9D-7842-465D15B76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9675" y="2286000"/>
            <a:ext cx="9946005" cy="3248567"/>
          </a:xfrm>
        </p:spPr>
        <p:txBody>
          <a:bodyPr/>
          <a:lstStyle/>
          <a:p>
            <a:r>
              <a:rPr lang="en-US" u="sng" dirty="0"/>
              <a:t>Web App Development: </a:t>
            </a:r>
          </a:p>
          <a:p>
            <a:r>
              <a:rPr lang="en-US" dirty="0"/>
              <a:t>Built a user-friendly web application using </a:t>
            </a:r>
            <a:r>
              <a:rPr lang="en-US" dirty="0" err="1"/>
              <a:t>Streamlit</a:t>
            </a:r>
            <a:r>
              <a:rPr lang="en-US" dirty="0"/>
              <a:t> to deploy the model.</a:t>
            </a:r>
          </a:p>
          <a:p>
            <a:r>
              <a:rPr lang="en-US" u="sng" dirty="0"/>
              <a:t>User Interface: </a:t>
            </a:r>
          </a:p>
          <a:p>
            <a:r>
              <a:rPr lang="en-US" dirty="0"/>
              <a:t>Designed an intuitive interface for users to input car details (e.g., make, model, year, mileage, fuel type).</a:t>
            </a:r>
          </a:p>
          <a:p>
            <a:r>
              <a:rPr lang="en-US" u="sng" dirty="0"/>
              <a:t>Model Integration: </a:t>
            </a:r>
          </a:p>
          <a:p>
            <a:r>
              <a:rPr lang="en-US" dirty="0"/>
              <a:t>Integrated the trained model into the </a:t>
            </a:r>
            <a:r>
              <a:rPr lang="en-US" dirty="0" err="1"/>
              <a:t>Streamlit</a:t>
            </a:r>
            <a:r>
              <a:rPr lang="en-US" dirty="0"/>
              <a:t> app to make real-time predictions.</a:t>
            </a:r>
          </a:p>
        </p:txBody>
      </p:sp>
    </p:spTree>
    <p:extLst>
      <p:ext uri="{BB962C8B-B14F-4D97-AF65-F5344CB8AC3E}">
        <p14:creationId xmlns:p14="http://schemas.microsoft.com/office/powerpoint/2010/main" val="769919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07B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ar on a red background&#10;&#10;Description automatically generated">
            <a:extLst>
              <a:ext uri="{FF2B5EF4-FFF2-40B4-BE49-F238E27FC236}">
                <a16:creationId xmlns:a16="http://schemas.microsoft.com/office/drawing/2014/main" id="{77057060-866F-E511-73F4-197395B10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45" y="935369"/>
            <a:ext cx="10594510" cy="50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030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26D7E-EC6D-4B21-BCCC-32A29B9B2B3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35000"/>
            <a:ext cx="3689350" cy="50561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Conclusion:</a:t>
            </a: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E4306722-2B75-D1A2-B1FE-C0E9093658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4781988"/>
              </p:ext>
            </p:extLst>
          </p:nvPr>
        </p:nvGraphicFramePr>
        <p:xfrm>
          <a:off x="3606800" y="233680"/>
          <a:ext cx="8229599" cy="6217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930319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0" bIns="45720" rtlCol="0" anchor="t">
            <a:normAutofit/>
          </a:bodyPr>
          <a:lstStyle/>
          <a:p>
            <a:r>
              <a:rPr lang="en-US" dirty="0"/>
              <a:t>Ashwini Murugappan</a:t>
            </a:r>
          </a:p>
          <a:p>
            <a:r>
              <a:rPr lang="en-US" dirty="0"/>
              <a:t>MDTM28 BATCH</a:t>
            </a:r>
          </a:p>
          <a:p>
            <a:r>
              <a:rPr lang="en-US" dirty="0"/>
              <a:t>ashwinimurugappan@gmail.com</a:t>
            </a:r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7577" y="3304541"/>
            <a:ext cx="7537703" cy="2926080"/>
          </a:xfrm>
          <a:solidFill>
            <a:schemeClr val="tx1">
              <a:alpha val="93000"/>
            </a:schemeClr>
          </a:solidFill>
        </p:spPr>
        <p:txBody>
          <a:bodyPr bIns="548640" anchor="b" anchorCtr="0"/>
          <a:lstStyle/>
          <a:p>
            <a:r>
              <a:rPr lang="en-US" dirty="0">
                <a:solidFill>
                  <a:schemeClr val="bg1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972507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237397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i="1" u="sng" dirty="0"/>
              <a:t>Problem Statement:</a:t>
            </a:r>
          </a:p>
          <a:p>
            <a:r>
              <a:rPr lang="en-US" dirty="0"/>
              <a:t>The goal is to enhance the customer experience and streamline the pricing process by leveraging machine learning.</a:t>
            </a:r>
          </a:p>
          <a:p>
            <a:r>
              <a:rPr lang="en-US" i="1" u="sng" dirty="0"/>
              <a:t>Objective:</a:t>
            </a:r>
          </a:p>
          <a:p>
            <a:r>
              <a:rPr lang="en-US" dirty="0"/>
              <a:t>To develop a machine learning model to create an accurate and user-friendly </a:t>
            </a:r>
            <a:r>
              <a:rPr lang="en-US" dirty="0" err="1"/>
              <a:t>streamlit</a:t>
            </a:r>
            <a:r>
              <a:rPr lang="en-US" dirty="0"/>
              <a:t> tool that can predict used car prices based on various features</a:t>
            </a:r>
            <a:endParaRPr lang="en-US" i="1" u="sng" dirty="0"/>
          </a:p>
          <a:p>
            <a:r>
              <a:rPr lang="en-US" i="1" u="sng" dirty="0"/>
              <a:t>Project Scope:</a:t>
            </a:r>
          </a:p>
          <a:p>
            <a:r>
              <a:rPr lang="en-US" dirty="0"/>
              <a:t>The model should be integrated into a </a:t>
            </a:r>
            <a:r>
              <a:rPr lang="en-US" dirty="0" err="1"/>
              <a:t>Streamlit</a:t>
            </a:r>
            <a:r>
              <a:rPr lang="en-US" dirty="0"/>
              <a:t>-based web application to allow users to input car details and receive an estimated price instantly.</a:t>
            </a:r>
          </a:p>
        </p:txBody>
      </p:sp>
    </p:spTree>
    <p:extLst>
      <p:ext uri="{BB962C8B-B14F-4D97-AF65-F5344CB8AC3E}">
        <p14:creationId xmlns:p14="http://schemas.microsoft.com/office/powerpoint/2010/main" val="1666731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Data Cleaning and Preprocessing</a:t>
            </a:r>
          </a:p>
        </p:txBody>
      </p:sp>
      <p:pic>
        <p:nvPicPr>
          <p:cNvPr id="7" name="Picture Placeholder 7" descr="Business man sitting at a desk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8" name="Picture Placeholder 9" descr="Handshake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9" name="Picture Placeholder 11" descr="A group of people meeting in a room and writing">
            <a:extLst>
              <a:ext uri="{FF2B5EF4-FFF2-40B4-BE49-F238E27FC236}">
                <a16:creationId xmlns:a16="http://schemas.microsoft.com/office/drawing/2014/main" id="{140AE90F-CD65-3895-59E8-B7606863E8F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87"/>
          <a:stretch/>
        </p:blipFill>
        <p:spPr/>
      </p:pic>
    </p:spTree>
    <p:extLst>
      <p:ext uri="{BB962C8B-B14F-4D97-AF65-F5344CB8AC3E}">
        <p14:creationId xmlns:p14="http://schemas.microsoft.com/office/powerpoint/2010/main" val="1435895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3E2A162-0634-6B00-D937-967882088262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9021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Data Cleaning and Preprocessing: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18D044C-5254-1A1F-3906-5665FEA5EE18}"/>
              </a:ext>
            </a:extLst>
          </p:cNvPr>
          <p:cNvSpPr txBox="1">
            <a:spLocks/>
          </p:cNvSpPr>
          <p:nvPr/>
        </p:nvSpPr>
        <p:spPr>
          <a:xfrm>
            <a:off x="487681" y="1188720"/>
            <a:ext cx="6228080" cy="495082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u="sng" dirty="0"/>
              <a:t>Dataset: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There were 6 City’s Dataset which was converted into structured format.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Concatenated all the dataset and made a single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The Shape of the Dataset was (8369, 77)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We must Handle missing values (imputation or removal), Duplicate rows and columns.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Normalization or standardization of numerical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Encoding categorical features (one-hot encoding, label encoding, ordinal encoding)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Feature engineering (creating new features like price in lakhs)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8E0420C-D203-18BB-E1C4-2E2865575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097" y="1188720"/>
            <a:ext cx="4036944" cy="5720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6129ADF-7EF4-5F0E-3CDF-BA03F80187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2991" y="1944016"/>
            <a:ext cx="4030050" cy="465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58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24B3BE0-07C0-D05C-0B61-4BE33E9E08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B207F5D-5F40-264B-0403-3682CB3DC6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tx1">
              <a:alpha val="93000"/>
            </a:schemeClr>
          </a:solidFill>
        </p:spPr>
        <p:txBody>
          <a:bodyPr tIns="274320" rIns="822960" bIns="914400" anchor="b" anchorCtr="0"/>
          <a:lstStyle/>
          <a:p>
            <a:r>
              <a:rPr lang="en-US" dirty="0">
                <a:solidFill>
                  <a:schemeClr val="bg1"/>
                </a:solidFill>
              </a:rPr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042288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491D502-65B0-7934-B75A-D88E6E0CDF81}"/>
              </a:ext>
            </a:extLst>
          </p:cNvPr>
          <p:cNvSpPr txBox="1"/>
          <p:nvPr/>
        </p:nvSpPr>
        <p:spPr>
          <a:xfrm>
            <a:off x="1056640" y="386080"/>
            <a:ext cx="1008888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Exploratory Data Analysis (EDA):</a:t>
            </a:r>
          </a:p>
          <a:p>
            <a:endParaRPr lang="en-US" dirty="0"/>
          </a:p>
          <a:p>
            <a:r>
              <a:rPr lang="en-US" sz="2000" dirty="0"/>
              <a:t>EDA is the initial investigation of data to discover patterns, it helps to understand the data's characteristics, identify potential issues, and guide feature engineering and modeling choices.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Data Understanding:</a:t>
            </a:r>
            <a:r>
              <a:rPr lang="en-US" sz="2000" dirty="0"/>
              <a:t> Gain insights into your data's distribution, patterns, and trends.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Feature Engineering Guidance:</a:t>
            </a:r>
            <a:r>
              <a:rPr lang="en-US" sz="2000" dirty="0"/>
              <a:t> Inform decisions about which features to include or transform.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Model Selection:</a:t>
            </a:r>
            <a:r>
              <a:rPr lang="en-US" sz="2000" dirty="0"/>
              <a:t> Choose appropriate algorithms based on data characteristics.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dirty="0"/>
              <a:t>Insights:</a:t>
            </a:r>
          </a:p>
          <a:p>
            <a:endParaRPr lang="en-US" sz="2000" b="1" dirty="0"/>
          </a:p>
          <a:p>
            <a:r>
              <a:rPr lang="en-US" sz="2000" dirty="0"/>
              <a:t>Identify relationships between features and price</a:t>
            </a:r>
          </a:p>
          <a:p>
            <a:r>
              <a:rPr lang="en-US" sz="2000" dirty="0"/>
              <a:t>Discover patterns and trends</a:t>
            </a:r>
          </a:p>
          <a:p>
            <a:r>
              <a:rPr lang="en-US" sz="2000" dirty="0"/>
              <a:t>Understand the distribution of numerical features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902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16DB-BC4C-330B-1179-90F5684F6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160" y="286603"/>
            <a:ext cx="4287520" cy="1788527"/>
          </a:xfrm>
        </p:spPr>
        <p:txBody>
          <a:bodyPr/>
          <a:lstStyle/>
          <a:p>
            <a:r>
              <a:rPr lang="en-US" dirty="0"/>
              <a:t>Bar plot of Price by Car brand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71E581-3C99-81DE-3F57-81E7595DC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8160" y="2258012"/>
            <a:ext cx="4287519" cy="39599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can observe distinct price clusters of brands with prices around 2-6 lakhs, 10-20 lakhs, another around 30-40 lakhs, and a premium segment with prices exceeding 60 lakhs.</a:t>
            </a:r>
          </a:p>
          <a:p>
            <a:r>
              <a:rPr lang="en-US" dirty="0"/>
              <a:t>Some brands, such as Mercedes-Benz, BMW, Porsche, and Lexus, are clearly positioned in the premium segment with high price points. Others, like Maruti, Ford, and Tata, seem to target the more budget-friendly segments.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843A905-CA55-BF3B-07F2-2DB1741B5240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/>
          <a:stretch>
            <a:fillRect/>
          </a:stretch>
        </p:blipFill>
        <p:spPr>
          <a:xfrm>
            <a:off x="375920" y="551096"/>
            <a:ext cx="6360159" cy="5473784"/>
          </a:xfrm>
        </p:spPr>
      </p:pic>
    </p:spTree>
    <p:extLst>
      <p:ext uri="{BB962C8B-B14F-4D97-AF65-F5344CB8AC3E}">
        <p14:creationId xmlns:p14="http://schemas.microsoft.com/office/powerpoint/2010/main" val="190086829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794</TotalTime>
  <Words>1123</Words>
  <Application>Microsoft Office PowerPoint</Application>
  <PresentationFormat>Widescreen</PresentationFormat>
  <Paragraphs>388</Paragraphs>
  <Slides>23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Aptos</vt:lpstr>
      <vt:lpstr>Aptos Narrow</vt:lpstr>
      <vt:lpstr>Arial</vt:lpstr>
      <vt:lpstr>Calibri</vt:lpstr>
      <vt:lpstr>Calibri Light</vt:lpstr>
      <vt:lpstr>RetrospectVTI</vt:lpstr>
      <vt:lpstr>Car Dheko – Used Car Price Prediction</vt:lpstr>
      <vt:lpstr>Agenda</vt:lpstr>
      <vt:lpstr>Introduction</vt:lpstr>
      <vt:lpstr>Introduction</vt:lpstr>
      <vt:lpstr>Data Cleaning and Preprocessing</vt:lpstr>
      <vt:lpstr>PowerPoint Presentation</vt:lpstr>
      <vt:lpstr>Exploratory Data Analysis</vt:lpstr>
      <vt:lpstr>PowerPoint Presentation</vt:lpstr>
      <vt:lpstr>Bar plot of Price by Car brand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Training and Testing:</vt:lpstr>
      <vt:lpstr>Model Evaluation</vt:lpstr>
      <vt:lpstr>PowerPoint Presentation</vt:lpstr>
      <vt:lpstr>Model Deployment in Streamlit</vt:lpstr>
      <vt:lpstr>PowerPoint Presentation</vt:lpstr>
      <vt:lpstr>Conclusion: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Nagarajan Kadappan</dc:creator>
  <cp:lastModifiedBy>Nagarajan Kadappan</cp:lastModifiedBy>
  <cp:revision>4</cp:revision>
  <dcterms:created xsi:type="dcterms:W3CDTF">2024-11-28T12:42:00Z</dcterms:created>
  <dcterms:modified xsi:type="dcterms:W3CDTF">2024-12-01T14:34:48Z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36aaf14b-ada0-4ce4-8dd0-ea2256e297d6_Enabled">
    <vt:lpwstr>true</vt:lpwstr>
  </property>
  <property fmtid="{D5CDD505-2E9C-101B-9397-08002B2CF9AE}" pid="4" name="MSIP_Label_36aaf14b-ada0-4ce4-8dd0-ea2256e297d6_SetDate">
    <vt:lpwstr>2024-11-28T17:59:08Z</vt:lpwstr>
  </property>
  <property fmtid="{D5CDD505-2E9C-101B-9397-08002B2CF9AE}" pid="5" name="MSIP_Label_36aaf14b-ada0-4ce4-8dd0-ea2256e297d6_Method">
    <vt:lpwstr>Standard</vt:lpwstr>
  </property>
  <property fmtid="{D5CDD505-2E9C-101B-9397-08002B2CF9AE}" pid="6" name="MSIP_Label_36aaf14b-ada0-4ce4-8dd0-ea2256e297d6_Name">
    <vt:lpwstr>36aaf14b-ada0-4ce4-8dd0-ea2256e297d6</vt:lpwstr>
  </property>
  <property fmtid="{D5CDD505-2E9C-101B-9397-08002B2CF9AE}" pid="7" name="MSIP_Label_36aaf14b-ada0-4ce4-8dd0-ea2256e297d6_SiteId">
    <vt:lpwstr>5a783410-682d-4564-b908-bb78d5afb2fe</vt:lpwstr>
  </property>
  <property fmtid="{D5CDD505-2E9C-101B-9397-08002B2CF9AE}" pid="8" name="MSIP_Label_36aaf14b-ada0-4ce4-8dd0-ea2256e297d6_ActionId">
    <vt:lpwstr>8a06a56c-9b86-4624-a1b3-ed732036c1c9</vt:lpwstr>
  </property>
  <property fmtid="{D5CDD505-2E9C-101B-9397-08002B2CF9AE}" pid="9" name="MSIP_Label_36aaf14b-ada0-4ce4-8dd0-ea2256e297d6_ContentBits">
    <vt:lpwstr>0</vt:lpwstr>
  </property>
</Properties>
</file>

<file path=docProps/thumbnail.jpeg>
</file>